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21"/>
  </p:notesMasterIdLst>
  <p:sldIdLst>
    <p:sldId id="302" r:id="rId2"/>
    <p:sldId id="279" r:id="rId3"/>
    <p:sldId id="303" r:id="rId4"/>
    <p:sldId id="331" r:id="rId5"/>
    <p:sldId id="332" r:id="rId6"/>
    <p:sldId id="335" r:id="rId7"/>
    <p:sldId id="333" r:id="rId8"/>
    <p:sldId id="334" r:id="rId9"/>
    <p:sldId id="330" r:id="rId10"/>
    <p:sldId id="336" r:id="rId11"/>
    <p:sldId id="337" r:id="rId12"/>
    <p:sldId id="338" r:id="rId13"/>
    <p:sldId id="339" r:id="rId14"/>
    <p:sldId id="340" r:id="rId15"/>
    <p:sldId id="341" r:id="rId16"/>
    <p:sldId id="345" r:id="rId17"/>
    <p:sldId id="343" r:id="rId18"/>
    <p:sldId id="344" r:id="rId19"/>
    <p:sldId id="34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>
        <p:scale>
          <a:sx n="75" d="100"/>
          <a:sy n="75" d="100"/>
        </p:scale>
        <p:origin x="414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jpe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0E7E6D-8030-4E2A-BC01-E3D22059138A}" type="datetimeFigureOut">
              <a:rPr lang="fr-FR"/>
              <a:t>04/11/2015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117A6-9821-4242-8CDA-7F2113AEBD81}" type="slidenum">
              <a:rPr lang="fr-FR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7768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117A6-9821-4242-8CDA-7F2113AEBD81}" type="slidenum">
              <a:rPr lang="fr-FR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306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117A6-9821-4242-8CDA-7F2113AEBD81}" type="slidenum">
              <a:rPr lang="fr-FR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3993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3522D-D31F-4183-804D-3083A3C3396E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79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2D088-8A27-4F08-B1DC-F3AF889E7CA5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98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2DA4F-D784-4F30-84DF-FAC9C1E3E7C2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11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C5E75-09B0-4CF3-B29D-FA3154961405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616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17F09-1C0A-40DB-A388-B93C1204D6E0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451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1021A-3066-4377-AE46-34451A42DB55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89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320D-6610-40B6-943C-2DFE0232E084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23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1B4AB-37C7-40CC-82D3-4F78CA1E0A6A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76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3C7DC-41E5-43D2-8A30-37B11E328699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37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D232-DB26-4972-811B-56E4F5C34BD5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14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A50E2-02F1-4A1A-97FF-C3AB7460C2F8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08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724BF-7D43-49F3-A455-B267CFDBB957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72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88305-C573-4E09-8C35-EB81A1C8C870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79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14D2C-14F0-4454-BC0A-199F41561A83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39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3C588-8271-44D7-962D-01FA3F2DCA5A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183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0451C-A70E-4957-9B26-768FD7A7E217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8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179B6-1BCE-47D6-91EB-00107561BC92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63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949B937-AFD1-40FB-BE02-4616F0CA4D40}" type="datetime1">
              <a:rPr lang="en-US" smtClean="0"/>
              <a:t>11/4/2015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477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ous-titre 2"/>
          <p:cNvSpPr txBox="1">
            <a:spLocks/>
          </p:cNvSpPr>
          <p:nvPr/>
        </p:nvSpPr>
        <p:spPr>
          <a:xfrm>
            <a:off x="4394840" y="4169022"/>
            <a:ext cx="6987645" cy="138853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fr-FR" sz="2800" dirty="0"/>
          </a:p>
        </p:txBody>
      </p:sp>
      <p:sp>
        <p:nvSpPr>
          <p:cNvPr id="4" name="Rectangle 3"/>
          <p:cNvSpPr/>
          <p:nvPr/>
        </p:nvSpPr>
        <p:spPr>
          <a:xfrm>
            <a:off x="4499412" y="4385752"/>
            <a:ext cx="597545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BERRYSTORM</a:t>
            </a:r>
            <a:endParaRPr lang="fr-FR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Sous-titre 2"/>
          <p:cNvSpPr txBox="1">
            <a:spLocks/>
          </p:cNvSpPr>
          <p:nvPr/>
        </p:nvSpPr>
        <p:spPr>
          <a:xfrm>
            <a:off x="6156267" y="5443086"/>
            <a:ext cx="6987645" cy="1388534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dirty="0" smtClean="0"/>
              <a:t>PROST Maxime</a:t>
            </a:r>
          </a:p>
          <a:p>
            <a:pPr marL="0" indent="0">
              <a:buNone/>
            </a:pPr>
            <a:r>
              <a:rPr lang="fr-FR" sz="2800" dirty="0" smtClean="0"/>
              <a:t>BOURREE Charles ♥</a:t>
            </a:r>
          </a:p>
          <a:p>
            <a:pPr marL="0" indent="0">
              <a:buNone/>
            </a:pPr>
            <a:r>
              <a:rPr lang="fr-FR" sz="2800" dirty="0" smtClean="0"/>
              <a:t>SAGNOL Félix</a:t>
            </a:r>
            <a:endParaRPr lang="fr-FR" sz="2800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358" y="343754"/>
            <a:ext cx="2877561" cy="404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102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-243840" y="5938203"/>
            <a:ext cx="1011936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10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5173300" y="576985"/>
            <a:ext cx="24288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GANTT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21" y="1418932"/>
            <a:ext cx="11748953" cy="403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500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-243840" y="5938203"/>
            <a:ext cx="1011936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11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3082889" y="576985"/>
            <a:ext cx="66096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FEUILLE DE COURSE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831" y="1414272"/>
            <a:ext cx="10145617" cy="4375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008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-243840" y="5938203"/>
            <a:ext cx="1011936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12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3082889" y="576985"/>
            <a:ext cx="66096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FEUILLE DE COURSE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184" y="0"/>
            <a:ext cx="9764391" cy="686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826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-243840" y="5938203"/>
            <a:ext cx="1011936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13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3082889" y="576985"/>
            <a:ext cx="66096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FEUILLE DE COURSE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90" y="0"/>
            <a:ext cx="97537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426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-243840" y="5938203"/>
            <a:ext cx="1011936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14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3082889" y="576985"/>
            <a:ext cx="66096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FEUILLE DE COURSE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636" y="0"/>
            <a:ext cx="9471852" cy="696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270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-243840" y="5938203"/>
            <a:ext cx="1011936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15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3082889" y="576985"/>
            <a:ext cx="66096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FEUILLE DE COURSE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334" y="0"/>
            <a:ext cx="97477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5884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2800" smtClean="0"/>
              <a:pPr/>
              <a:t>16</a:t>
            </a:fld>
            <a:endParaRPr lang="en-US" sz="4000" dirty="0"/>
          </a:p>
        </p:txBody>
      </p:sp>
      <p:sp>
        <p:nvSpPr>
          <p:cNvPr id="8" name="Rogner un rectangle avec un coin du même côté 7"/>
          <p:cNvSpPr/>
          <p:nvPr/>
        </p:nvSpPr>
        <p:spPr>
          <a:xfrm>
            <a:off x="2846232" y="1018474"/>
            <a:ext cx="7199290" cy="4919729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5238655" y="913090"/>
            <a:ext cx="24144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Moteur</a:t>
            </a:r>
            <a:endParaRPr lang="fr-FR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cxnSp>
        <p:nvCxnSpPr>
          <p:cNvPr id="11" name="Connecteur droit 10"/>
          <p:cNvCxnSpPr/>
          <p:nvPr/>
        </p:nvCxnSpPr>
        <p:spPr>
          <a:xfrm>
            <a:off x="2846232" y="1828800"/>
            <a:ext cx="7199290" cy="76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/>
          <p:cNvSpPr txBox="1"/>
          <p:nvPr/>
        </p:nvSpPr>
        <p:spPr>
          <a:xfrm>
            <a:off x="3530600" y="2286000"/>
            <a:ext cx="62357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__new__(</a:t>
            </a:r>
            <a:r>
              <a:rPr lang="fr-FR" dirty="0" err="1"/>
              <a:t>cls</a:t>
            </a:r>
            <a:r>
              <a:rPr lang="fr-FR" dirty="0"/>
              <a:t>, port, consigne = 0</a:t>
            </a:r>
            <a:r>
              <a:rPr lang="fr-FR" dirty="0" smtClean="0"/>
              <a:t>)</a:t>
            </a:r>
          </a:p>
          <a:p>
            <a:r>
              <a:rPr lang="fr-FR" dirty="0" err="1"/>
              <a:t>getPort</a:t>
            </a:r>
            <a:r>
              <a:rPr lang="fr-FR" dirty="0"/>
              <a:t>(self</a:t>
            </a:r>
            <a:r>
              <a:rPr lang="fr-FR" dirty="0" smtClean="0"/>
              <a:t>)</a:t>
            </a:r>
          </a:p>
          <a:p>
            <a:r>
              <a:rPr lang="fr-FR" dirty="0" err="1"/>
              <a:t>getConsigne</a:t>
            </a:r>
            <a:r>
              <a:rPr lang="fr-FR" dirty="0"/>
              <a:t>(self</a:t>
            </a:r>
            <a:r>
              <a:rPr lang="fr-FR" dirty="0" smtClean="0"/>
              <a:t>)</a:t>
            </a:r>
          </a:p>
          <a:p>
            <a:r>
              <a:rPr lang="fr-FR" dirty="0" err="1" smtClean="0">
                <a:solidFill>
                  <a:schemeClr val="accent4">
                    <a:lumMod val="75000"/>
                  </a:schemeClr>
                </a:solidFill>
              </a:rPr>
              <a:t>getVitesse</a:t>
            </a:r>
            <a:r>
              <a:rPr lang="fr-FR" dirty="0" smtClean="0">
                <a:solidFill>
                  <a:schemeClr val="accent4">
                    <a:lumMod val="75000"/>
                  </a:schemeClr>
                </a:solidFill>
              </a:rPr>
              <a:t>(self)</a:t>
            </a:r>
          </a:p>
          <a:p>
            <a:r>
              <a:rPr lang="fr-FR" dirty="0" err="1"/>
              <a:t>setPort</a:t>
            </a:r>
            <a:r>
              <a:rPr lang="fr-FR" dirty="0"/>
              <a:t>(self, port</a:t>
            </a:r>
            <a:r>
              <a:rPr lang="fr-FR" dirty="0" smtClean="0"/>
              <a:t>)</a:t>
            </a:r>
          </a:p>
          <a:p>
            <a:r>
              <a:rPr lang="fr-FR" dirty="0" err="1"/>
              <a:t>setConsigne</a:t>
            </a:r>
            <a:r>
              <a:rPr lang="fr-FR" dirty="0"/>
              <a:t>(self, consigne</a:t>
            </a:r>
            <a:r>
              <a:rPr lang="fr-FR" dirty="0" smtClean="0"/>
              <a:t>)</a:t>
            </a:r>
          </a:p>
          <a:p>
            <a:r>
              <a:rPr lang="fr-FR" dirty="0"/>
              <a:t>go(self, </a:t>
            </a:r>
            <a:r>
              <a:rPr lang="fr-FR" dirty="0" err="1" smtClean="0"/>
              <a:t>tempsMS</a:t>
            </a:r>
            <a:r>
              <a:rPr lang="fr-FR" dirty="0" smtClean="0"/>
              <a:t>, </a:t>
            </a:r>
            <a:r>
              <a:rPr lang="fr-FR" dirty="0"/>
              <a:t>consigne = 'A</a:t>
            </a:r>
            <a:r>
              <a:rPr lang="fr-FR" dirty="0" smtClean="0"/>
              <a:t>')</a:t>
            </a:r>
          </a:p>
          <a:p>
            <a:r>
              <a:rPr lang="fr-FR" dirty="0" err="1" smtClean="0">
                <a:solidFill>
                  <a:schemeClr val="accent4">
                    <a:lumMod val="75000"/>
                  </a:schemeClr>
                </a:solidFill>
              </a:rPr>
              <a:t>goNonBloquante</a:t>
            </a:r>
            <a:r>
              <a:rPr lang="fr-FR" dirty="0" smtClean="0">
                <a:solidFill>
                  <a:schemeClr val="accent4">
                    <a:lumMod val="75000"/>
                  </a:schemeClr>
                </a:solidFill>
              </a:rPr>
              <a:t>()</a:t>
            </a:r>
          </a:p>
          <a:p>
            <a:r>
              <a:rPr lang="fr-FR" dirty="0"/>
              <a:t>stop(self</a:t>
            </a:r>
            <a:r>
              <a:rPr lang="fr-FR" dirty="0" smtClean="0"/>
              <a:t>)</a:t>
            </a:r>
          </a:p>
          <a:p>
            <a:r>
              <a:rPr lang="fr-FR" dirty="0"/>
              <a:t>__</a:t>
            </a:r>
            <a:r>
              <a:rPr lang="fr-FR" dirty="0" err="1"/>
              <a:t>repr</a:t>
            </a:r>
            <a:r>
              <a:rPr lang="fr-FR" dirty="0"/>
              <a:t>__(self</a:t>
            </a:r>
            <a:r>
              <a:rPr lang="fr-FR" dirty="0" smtClean="0"/>
              <a:t>)</a:t>
            </a:r>
          </a:p>
          <a:p>
            <a:r>
              <a:rPr lang="fr-FR" dirty="0"/>
              <a:t>__</a:t>
            </a:r>
            <a:r>
              <a:rPr lang="fr-FR" dirty="0" err="1"/>
              <a:t>del</a:t>
            </a:r>
            <a:r>
              <a:rPr lang="fr-FR" dirty="0"/>
              <a:t>__(self)</a:t>
            </a:r>
          </a:p>
        </p:txBody>
      </p:sp>
    </p:spTree>
    <p:extLst>
      <p:ext uri="{BB962C8B-B14F-4D97-AF65-F5344CB8AC3E}">
        <p14:creationId xmlns:p14="http://schemas.microsoft.com/office/powerpoint/2010/main" val="42472403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2800" smtClean="0"/>
              <a:pPr/>
              <a:t>17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2445236" y="223933"/>
            <a:ext cx="826347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Reculer</a:t>
            </a:r>
            <a:endParaRPr lang="fr-FR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1725768"/>
            <a:ext cx="11363206" cy="405684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9" t="15137" r="4710"/>
          <a:stretch/>
        </p:blipFill>
        <p:spPr>
          <a:xfrm>
            <a:off x="4716276" y="1365159"/>
            <a:ext cx="7248198" cy="477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8457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2800" smtClean="0"/>
              <a:pPr/>
              <a:t>18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2445236" y="223933"/>
            <a:ext cx="826347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Avancer</a:t>
            </a:r>
            <a:endParaRPr lang="fr-FR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1738648"/>
            <a:ext cx="11044920" cy="3943213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4" t="16338" r="19507" b="8638"/>
          <a:stretch/>
        </p:blipFill>
        <p:spPr>
          <a:xfrm>
            <a:off x="4507607" y="1355324"/>
            <a:ext cx="7405352" cy="502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2905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5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-243840" y="5938203"/>
            <a:ext cx="1011936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19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3183178" y="576985"/>
            <a:ext cx="64091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Suite des opérations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13" y="2193798"/>
            <a:ext cx="5291327" cy="2976371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881" y="1719072"/>
            <a:ext cx="3736848" cy="3736848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2414016" y="5360908"/>
            <a:ext cx="3390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Programmation de la </a:t>
            </a:r>
            <a:r>
              <a:rPr lang="fr-FR" dirty="0" err="1" smtClean="0"/>
              <a:t>raspberry</a:t>
            </a:r>
            <a:r>
              <a:rPr lang="fr-FR" dirty="0" smtClean="0"/>
              <a:t> PI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7896969" y="5572482"/>
            <a:ext cx="3331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Soudure de la carte d’interfaçage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50048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90895" y="2072279"/>
            <a:ext cx="80666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   – Présentation générale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90895" y="3672648"/>
            <a:ext cx="51773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II  – Avancement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686" y="1780166"/>
            <a:ext cx="1215443" cy="1215443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57117">
            <a:off x="1836641" y="3447056"/>
            <a:ext cx="978808" cy="1374513"/>
          </a:xfrm>
          <a:prstGeom prst="rect">
            <a:avLst/>
          </a:prstGeom>
        </p:spPr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-449943" y="5979885"/>
            <a:ext cx="1132114" cy="776515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2</a:t>
            </a:fld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6979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3</a:t>
            </a:fld>
            <a:endParaRPr lang="en-US" sz="4000" dirty="0"/>
          </a:p>
        </p:txBody>
      </p:sp>
      <p:sp>
        <p:nvSpPr>
          <p:cNvPr id="7" name="Rectangle 6"/>
          <p:cNvSpPr/>
          <p:nvPr/>
        </p:nvSpPr>
        <p:spPr>
          <a:xfrm>
            <a:off x="2476495" y="5014873"/>
            <a:ext cx="80666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   – Présentation générale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971" y="862011"/>
            <a:ext cx="3323771" cy="332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7779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4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2351314" y="751066"/>
            <a:ext cx="826347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Objectif</a:t>
            </a:r>
            <a:endParaRPr lang="fr-FR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Sous-titre 2"/>
          <p:cNvSpPr txBox="1">
            <a:spLocks/>
          </p:cNvSpPr>
          <p:nvPr/>
        </p:nvSpPr>
        <p:spPr>
          <a:xfrm>
            <a:off x="1960795" y="2189551"/>
            <a:ext cx="9044508" cy="2937283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b="1" dirty="0"/>
              <a:t>Remplacer le bloc de commande LEGO NXT par une carte </a:t>
            </a:r>
            <a:r>
              <a:rPr lang="fr-FR" sz="2800" b="1" dirty="0" smtClean="0"/>
              <a:t>programmable </a:t>
            </a:r>
            <a:r>
              <a:rPr lang="fr-FR" sz="2800" b="1" dirty="0"/>
              <a:t>en Python  fait à base d’une Raspberry PI</a:t>
            </a:r>
            <a:r>
              <a:rPr lang="fr-FR" sz="2800" b="1" dirty="0" smtClean="0"/>
              <a:t>.</a:t>
            </a:r>
          </a:p>
          <a:p>
            <a:pPr marL="0" indent="0">
              <a:buNone/>
            </a:pPr>
            <a:r>
              <a:rPr lang="fr-FR" sz="2800" dirty="0" smtClean="0"/>
              <a:t>+ Création </a:t>
            </a:r>
            <a:r>
              <a:rPr lang="fr-FR" sz="2800" dirty="0"/>
              <a:t>d’une bibliothèque </a:t>
            </a:r>
            <a:r>
              <a:rPr lang="fr-FR" sz="2800" dirty="0" smtClean="0"/>
              <a:t>Python.</a:t>
            </a:r>
          </a:p>
          <a:p>
            <a:pPr marL="0" indent="0">
              <a:buNone/>
            </a:pPr>
            <a:r>
              <a:rPr lang="fr-FR" sz="2800" dirty="0" smtClean="0"/>
              <a:t>+ Faire </a:t>
            </a:r>
            <a:r>
              <a:rPr lang="fr-FR" sz="2800" dirty="0"/>
              <a:t>un petit programme de démonstration</a:t>
            </a:r>
            <a:r>
              <a:rPr lang="fr-FR" sz="2800" dirty="0" smtClean="0"/>
              <a:t>.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7784475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5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2509631" y="5014873"/>
            <a:ext cx="826347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Outils utilisés</a:t>
            </a:r>
            <a:endParaRPr lang="fr-FR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127" y="850238"/>
            <a:ext cx="1640174" cy="1430223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477" y="850238"/>
            <a:ext cx="1430223" cy="143022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477" y="3064327"/>
            <a:ext cx="1430223" cy="1916144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127" y="3314698"/>
            <a:ext cx="1640174" cy="1575657"/>
          </a:xfrm>
          <a:prstGeom prst="rect">
            <a:avLst/>
          </a:prstGeom>
        </p:spPr>
      </p:pic>
      <p:cxnSp>
        <p:nvCxnSpPr>
          <p:cNvPr id="12" name="Connecteur droit 11"/>
          <p:cNvCxnSpPr/>
          <p:nvPr/>
        </p:nvCxnSpPr>
        <p:spPr>
          <a:xfrm>
            <a:off x="2895600" y="2666999"/>
            <a:ext cx="2520000" cy="0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4165600" y="1460498"/>
            <a:ext cx="0" cy="2565400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 flipV="1">
            <a:off x="6445250" y="2350313"/>
            <a:ext cx="1016000" cy="3175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19"/>
          <p:cNvCxnSpPr/>
          <p:nvPr/>
        </p:nvCxnSpPr>
        <p:spPr>
          <a:xfrm flipV="1">
            <a:off x="6445250" y="3061152"/>
            <a:ext cx="1016000" cy="3175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Imag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5160" y="850238"/>
            <a:ext cx="2877941" cy="4040117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0298" y="3966856"/>
            <a:ext cx="532384" cy="511442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705" y="2528278"/>
            <a:ext cx="532384" cy="51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611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6</a:t>
            </a:fld>
            <a:endParaRPr lang="en-US" sz="4000" dirty="0"/>
          </a:p>
        </p:txBody>
      </p:sp>
      <p:sp>
        <p:nvSpPr>
          <p:cNvPr id="21" name="Rectangle 26"/>
          <p:cNvSpPr>
            <a:spLocks noChangeArrowheads="1"/>
          </p:cNvSpPr>
          <p:nvPr/>
        </p:nvSpPr>
        <p:spPr bwMode="auto">
          <a:xfrm>
            <a:off x="2743401" y="6503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2" name="Ellipse 21"/>
          <p:cNvSpPr/>
          <p:nvPr/>
        </p:nvSpPr>
        <p:spPr>
          <a:xfrm>
            <a:off x="2421429" y="1061811"/>
            <a:ext cx="2459865" cy="16227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Raspberry</a:t>
            </a:r>
            <a:endParaRPr lang="fr-FR" dirty="0"/>
          </a:p>
        </p:txBody>
      </p:sp>
      <p:sp>
        <p:nvSpPr>
          <p:cNvPr id="23" name="Ellipse 22"/>
          <p:cNvSpPr/>
          <p:nvPr/>
        </p:nvSpPr>
        <p:spPr>
          <a:xfrm>
            <a:off x="6849614" y="4714014"/>
            <a:ext cx="2459865" cy="16227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Capteur digital</a:t>
            </a:r>
            <a:endParaRPr lang="fr-FR" dirty="0"/>
          </a:p>
        </p:txBody>
      </p:sp>
      <p:cxnSp>
        <p:nvCxnSpPr>
          <p:cNvPr id="27" name="Connecteur droit avec flèche 26"/>
          <p:cNvCxnSpPr/>
          <p:nvPr/>
        </p:nvCxnSpPr>
        <p:spPr>
          <a:xfrm>
            <a:off x="5112914" y="1770149"/>
            <a:ext cx="3451537" cy="2943865"/>
          </a:xfrm>
          <a:prstGeom prst="straightConnector1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/>
          <p:cNvCxnSpPr/>
          <p:nvPr/>
        </p:nvCxnSpPr>
        <p:spPr>
          <a:xfrm flipH="1" flipV="1">
            <a:off x="5112914" y="2253803"/>
            <a:ext cx="2472742" cy="2163651"/>
          </a:xfrm>
          <a:prstGeom prst="straightConnector1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/>
          <p:nvPr/>
        </p:nvCxnSpPr>
        <p:spPr>
          <a:xfrm>
            <a:off x="4559323" y="2625461"/>
            <a:ext cx="2434105" cy="222917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45"/>
          <p:cNvSpPr txBox="1"/>
          <p:nvPr/>
        </p:nvSpPr>
        <p:spPr>
          <a:xfrm>
            <a:off x="4518576" y="3128912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Bernard MT Condensed" panose="02050806060905020404" pitchFamily="18" charset="0"/>
              </a:rPr>
              <a:t>5V</a:t>
            </a:r>
            <a:endParaRPr lang="fr-FR" sz="2000" b="1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cxnSp>
        <p:nvCxnSpPr>
          <p:cNvPr id="47" name="Connecteur droit avec flèche 46"/>
          <p:cNvCxnSpPr/>
          <p:nvPr/>
        </p:nvCxnSpPr>
        <p:spPr>
          <a:xfrm flipH="1">
            <a:off x="3900580" y="5222887"/>
            <a:ext cx="403425" cy="37251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2846431" y="5712127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Filtre</a:t>
            </a:r>
            <a:endParaRPr lang="fr-FR" dirty="0"/>
          </a:p>
        </p:txBody>
      </p:sp>
      <p:sp>
        <p:nvSpPr>
          <p:cNvPr id="52" name="Rectangle 51"/>
          <p:cNvSpPr/>
          <p:nvPr/>
        </p:nvSpPr>
        <p:spPr>
          <a:xfrm>
            <a:off x="1438342" y="3740050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CAN</a:t>
            </a:r>
            <a:endParaRPr lang="fr-FR" dirty="0"/>
          </a:p>
        </p:txBody>
      </p:sp>
      <p:cxnSp>
        <p:nvCxnSpPr>
          <p:cNvPr id="53" name="Connecteur droit avec flèche 52"/>
          <p:cNvCxnSpPr/>
          <p:nvPr/>
        </p:nvCxnSpPr>
        <p:spPr>
          <a:xfrm flipH="1" flipV="1">
            <a:off x="2189809" y="4854641"/>
            <a:ext cx="1172365" cy="74075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droit avec flèche 56"/>
          <p:cNvCxnSpPr/>
          <p:nvPr/>
        </p:nvCxnSpPr>
        <p:spPr>
          <a:xfrm flipV="1">
            <a:off x="2243272" y="2690767"/>
            <a:ext cx="532720" cy="84909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2846431" y="245698"/>
            <a:ext cx="9093806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Synoptique </a:t>
            </a:r>
          </a:p>
          <a:p>
            <a:pPr algn="ctr"/>
            <a:r>
              <a:rPr lang="fr-FR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							capteurs digitaux</a:t>
            </a:r>
            <a:endParaRPr lang="fr-FR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043093" y="4138252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Pont diviseur de tension</a:t>
            </a:r>
            <a:endParaRPr lang="fr-FR" dirty="0"/>
          </a:p>
        </p:txBody>
      </p:sp>
      <p:cxnSp>
        <p:nvCxnSpPr>
          <p:cNvPr id="64" name="Connecteur droit avec flèche 63"/>
          <p:cNvCxnSpPr/>
          <p:nvPr/>
        </p:nvCxnSpPr>
        <p:spPr>
          <a:xfrm>
            <a:off x="3900580" y="2910687"/>
            <a:ext cx="806851" cy="10573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avec flèche 66"/>
          <p:cNvCxnSpPr/>
          <p:nvPr/>
        </p:nvCxnSpPr>
        <p:spPr>
          <a:xfrm flipH="1" flipV="1">
            <a:off x="5876544" y="4854639"/>
            <a:ext cx="962138" cy="36824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/>
          <p:cNvSpPr txBox="1"/>
          <p:nvPr/>
        </p:nvSpPr>
        <p:spPr>
          <a:xfrm>
            <a:off x="6993428" y="2841971"/>
            <a:ext cx="2344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Communication</a:t>
            </a:r>
            <a:endParaRPr lang="fr-FR" sz="20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5776375" y="3239297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Bernard MT Condensed" panose="02050806060905020404" pitchFamily="18" charset="0"/>
              </a:rPr>
              <a:t>5V</a:t>
            </a:r>
            <a:endParaRPr lang="fr-FR" sz="2000" b="1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5318721" y="5171440"/>
            <a:ext cx="15392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Réponse</a:t>
            </a:r>
          </a:p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analogique</a:t>
            </a:r>
            <a:endParaRPr lang="fr-FR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2846431" y="4729486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Réponse</a:t>
            </a:r>
          </a:p>
          <a:p>
            <a:r>
              <a:rPr lang="fr-FR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analogique</a:t>
            </a:r>
            <a:endParaRPr lang="fr-FR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ZoneTexte 27"/>
          <p:cNvSpPr txBox="1"/>
          <p:nvPr/>
        </p:nvSpPr>
        <p:spPr>
          <a:xfrm>
            <a:off x="1077156" y="2598729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Réponse</a:t>
            </a:r>
          </a:p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numérique</a:t>
            </a:r>
            <a:endParaRPr lang="fr-FR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5280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7</a:t>
            </a:fld>
            <a:endParaRPr lang="en-US" sz="4000" dirty="0"/>
          </a:p>
        </p:txBody>
      </p:sp>
      <p:sp>
        <p:nvSpPr>
          <p:cNvPr id="21" name="Rectangle 26"/>
          <p:cNvSpPr>
            <a:spLocks noChangeArrowheads="1"/>
          </p:cNvSpPr>
          <p:nvPr/>
        </p:nvSpPr>
        <p:spPr bwMode="auto">
          <a:xfrm>
            <a:off x="2743401" y="6503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2" name="Ellipse 21"/>
          <p:cNvSpPr/>
          <p:nvPr/>
        </p:nvSpPr>
        <p:spPr>
          <a:xfrm>
            <a:off x="2421429" y="1061811"/>
            <a:ext cx="2459865" cy="16227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Raspberry</a:t>
            </a:r>
            <a:endParaRPr lang="fr-FR" dirty="0"/>
          </a:p>
        </p:txBody>
      </p:sp>
      <p:sp>
        <p:nvSpPr>
          <p:cNvPr id="23" name="Ellipse 22"/>
          <p:cNvSpPr/>
          <p:nvPr/>
        </p:nvSpPr>
        <p:spPr>
          <a:xfrm>
            <a:off x="6849614" y="4714014"/>
            <a:ext cx="2459865" cy="16227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Capteur I²C</a:t>
            </a:r>
            <a:endParaRPr lang="fr-FR" dirty="0"/>
          </a:p>
        </p:txBody>
      </p:sp>
      <p:sp>
        <p:nvSpPr>
          <p:cNvPr id="24" name="Rectangle 23"/>
          <p:cNvSpPr/>
          <p:nvPr/>
        </p:nvSpPr>
        <p:spPr>
          <a:xfrm>
            <a:off x="7472094" y="1480374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3,3 V &lt;-&gt; 5V </a:t>
            </a:r>
          </a:p>
          <a:p>
            <a:pPr algn="ctr"/>
            <a:r>
              <a:rPr lang="fr-FR" dirty="0" smtClean="0"/>
              <a:t>I²C</a:t>
            </a:r>
            <a:endParaRPr lang="fr-FR" dirty="0"/>
          </a:p>
        </p:txBody>
      </p:sp>
      <p:cxnSp>
        <p:nvCxnSpPr>
          <p:cNvPr id="27" name="Connecteur droit avec flèche 26"/>
          <p:cNvCxnSpPr/>
          <p:nvPr/>
        </p:nvCxnSpPr>
        <p:spPr>
          <a:xfrm flipV="1">
            <a:off x="5112914" y="1763709"/>
            <a:ext cx="2189607" cy="6440"/>
          </a:xfrm>
          <a:prstGeom prst="straightConnector1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/>
          <p:nvPr/>
        </p:nvCxnSpPr>
        <p:spPr>
          <a:xfrm>
            <a:off x="8652657" y="2684548"/>
            <a:ext cx="0" cy="1835240"/>
          </a:xfrm>
          <a:prstGeom prst="straightConnector1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/>
          <p:cNvCxnSpPr/>
          <p:nvPr/>
        </p:nvCxnSpPr>
        <p:spPr>
          <a:xfrm flipV="1">
            <a:off x="8079546" y="2684549"/>
            <a:ext cx="0" cy="1719329"/>
          </a:xfrm>
          <a:prstGeom prst="straightConnector1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avec flèche 39"/>
          <p:cNvCxnSpPr/>
          <p:nvPr/>
        </p:nvCxnSpPr>
        <p:spPr>
          <a:xfrm flipH="1">
            <a:off x="5081890" y="2087768"/>
            <a:ext cx="2189607" cy="4295"/>
          </a:xfrm>
          <a:prstGeom prst="straightConnector1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/>
          <p:nvPr/>
        </p:nvCxnSpPr>
        <p:spPr>
          <a:xfrm>
            <a:off x="4559323" y="2625461"/>
            <a:ext cx="2434105" cy="222917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45"/>
          <p:cNvSpPr txBox="1"/>
          <p:nvPr/>
        </p:nvSpPr>
        <p:spPr>
          <a:xfrm>
            <a:off x="4518576" y="3128912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Bernard MT Condensed" panose="02050806060905020404" pitchFamily="18" charset="0"/>
              </a:rPr>
              <a:t>5V</a:t>
            </a:r>
            <a:endParaRPr lang="fr-FR" sz="2000" b="1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cxnSp>
        <p:nvCxnSpPr>
          <p:cNvPr id="47" name="Connecteur droit avec flèche 46"/>
          <p:cNvCxnSpPr/>
          <p:nvPr/>
        </p:nvCxnSpPr>
        <p:spPr>
          <a:xfrm flipH="1">
            <a:off x="4043093" y="5222887"/>
            <a:ext cx="226689" cy="37251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2846431" y="5712127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Filtre</a:t>
            </a:r>
            <a:endParaRPr lang="fr-FR" dirty="0"/>
          </a:p>
        </p:txBody>
      </p:sp>
      <p:sp>
        <p:nvSpPr>
          <p:cNvPr id="52" name="Rectangle 51"/>
          <p:cNvSpPr/>
          <p:nvPr/>
        </p:nvSpPr>
        <p:spPr>
          <a:xfrm>
            <a:off x="1438342" y="3740050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CAN</a:t>
            </a:r>
            <a:endParaRPr lang="fr-FR" dirty="0"/>
          </a:p>
        </p:txBody>
      </p:sp>
      <p:cxnSp>
        <p:nvCxnSpPr>
          <p:cNvPr id="53" name="Connecteur droit avec flèche 52"/>
          <p:cNvCxnSpPr/>
          <p:nvPr/>
        </p:nvCxnSpPr>
        <p:spPr>
          <a:xfrm flipH="1" flipV="1">
            <a:off x="2328673" y="4854639"/>
            <a:ext cx="719529" cy="74075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droit avec flèche 56"/>
          <p:cNvCxnSpPr/>
          <p:nvPr/>
        </p:nvCxnSpPr>
        <p:spPr>
          <a:xfrm flipV="1">
            <a:off x="2243272" y="2690767"/>
            <a:ext cx="532720" cy="84909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4269782" y="238956"/>
            <a:ext cx="826347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Synoptique capteurs I²C</a:t>
            </a:r>
            <a:endParaRPr lang="fr-FR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043093" y="4138252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Pont diviseur de tension</a:t>
            </a:r>
            <a:endParaRPr lang="fr-FR" dirty="0"/>
          </a:p>
        </p:txBody>
      </p:sp>
      <p:cxnSp>
        <p:nvCxnSpPr>
          <p:cNvPr id="64" name="Connecteur droit avec flèche 63"/>
          <p:cNvCxnSpPr/>
          <p:nvPr/>
        </p:nvCxnSpPr>
        <p:spPr>
          <a:xfrm>
            <a:off x="3900580" y="2910687"/>
            <a:ext cx="806851" cy="10573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avec flèche 66"/>
          <p:cNvCxnSpPr/>
          <p:nvPr/>
        </p:nvCxnSpPr>
        <p:spPr>
          <a:xfrm flipH="1" flipV="1">
            <a:off x="5864352" y="4854639"/>
            <a:ext cx="985262" cy="19801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ZoneTexte 24"/>
          <p:cNvSpPr txBox="1"/>
          <p:nvPr/>
        </p:nvSpPr>
        <p:spPr>
          <a:xfrm>
            <a:off x="5960127" y="2225351"/>
            <a:ext cx="455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rnard MT Condensed" panose="02050806060905020404" pitchFamily="18" charset="0"/>
              </a:rPr>
              <a:t>I²C</a:t>
            </a:r>
            <a:endParaRPr lang="fr-FR" sz="2000" b="1" dirty="0">
              <a:solidFill>
                <a:schemeClr val="tx1">
                  <a:lumMod val="65000"/>
                  <a:lumOff val="35000"/>
                </a:schemeClr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26" name="ZoneTexte 25"/>
          <p:cNvSpPr txBox="1"/>
          <p:nvPr/>
        </p:nvSpPr>
        <p:spPr>
          <a:xfrm>
            <a:off x="8854167" y="3239297"/>
            <a:ext cx="455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rnard MT Condensed" panose="02050806060905020404" pitchFamily="18" charset="0"/>
              </a:rPr>
              <a:t>I²C</a:t>
            </a:r>
            <a:endParaRPr lang="fr-FR" sz="2000" b="1" dirty="0">
              <a:solidFill>
                <a:schemeClr val="tx1">
                  <a:lumMod val="65000"/>
                  <a:lumOff val="35000"/>
                </a:schemeClr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28" name="ZoneTexte 27"/>
          <p:cNvSpPr txBox="1"/>
          <p:nvPr/>
        </p:nvSpPr>
        <p:spPr>
          <a:xfrm>
            <a:off x="5778977" y="3223330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Bernard MT Condensed" panose="02050806060905020404" pitchFamily="18" charset="0"/>
              </a:rPr>
              <a:t>5V</a:t>
            </a:r>
            <a:endParaRPr lang="fr-FR" sz="2000" b="1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925507" y="2598729"/>
            <a:ext cx="1495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Réponse</a:t>
            </a:r>
          </a:p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numérique</a:t>
            </a:r>
            <a:endParaRPr lang="fr-FR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2806329" y="4762811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Réponse</a:t>
            </a:r>
          </a:p>
          <a:p>
            <a:r>
              <a:rPr lang="fr-FR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analogique</a:t>
            </a:r>
            <a:endParaRPr lang="fr-FR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ZoneTexte 33"/>
          <p:cNvSpPr txBox="1"/>
          <p:nvPr/>
        </p:nvSpPr>
        <p:spPr>
          <a:xfrm>
            <a:off x="5318721" y="5055199"/>
            <a:ext cx="15392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Réponse</a:t>
            </a:r>
          </a:p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analogique</a:t>
            </a:r>
            <a:endParaRPr lang="fr-FR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9653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8</a:t>
            </a:fld>
            <a:endParaRPr lang="en-US" sz="4000" dirty="0"/>
          </a:p>
        </p:txBody>
      </p:sp>
      <p:sp>
        <p:nvSpPr>
          <p:cNvPr id="21" name="Rectangle 26"/>
          <p:cNvSpPr>
            <a:spLocks noChangeArrowheads="1"/>
          </p:cNvSpPr>
          <p:nvPr/>
        </p:nvSpPr>
        <p:spPr bwMode="auto">
          <a:xfrm>
            <a:off x="2743401" y="6503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2" name="Ellipse 21"/>
          <p:cNvSpPr/>
          <p:nvPr/>
        </p:nvSpPr>
        <p:spPr>
          <a:xfrm>
            <a:off x="2421429" y="1061811"/>
            <a:ext cx="2459865" cy="16227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Raspberry</a:t>
            </a:r>
            <a:endParaRPr lang="fr-FR" dirty="0"/>
          </a:p>
        </p:txBody>
      </p:sp>
      <p:sp>
        <p:nvSpPr>
          <p:cNvPr id="23" name="Ellipse 22"/>
          <p:cNvSpPr/>
          <p:nvPr/>
        </p:nvSpPr>
        <p:spPr>
          <a:xfrm>
            <a:off x="6821177" y="4554705"/>
            <a:ext cx="2459865" cy="16227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Moteur + Tachymètre</a:t>
            </a:r>
            <a:endParaRPr lang="fr-FR" dirty="0"/>
          </a:p>
        </p:txBody>
      </p:sp>
      <p:sp>
        <p:nvSpPr>
          <p:cNvPr id="24" name="Rectangle 23"/>
          <p:cNvSpPr/>
          <p:nvPr/>
        </p:nvSpPr>
        <p:spPr>
          <a:xfrm>
            <a:off x="7026572" y="1517780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Pont en H</a:t>
            </a:r>
            <a:endParaRPr lang="fr-FR" dirty="0"/>
          </a:p>
        </p:txBody>
      </p:sp>
      <p:cxnSp>
        <p:nvCxnSpPr>
          <p:cNvPr id="27" name="Connecteur droit avec flèche 26"/>
          <p:cNvCxnSpPr/>
          <p:nvPr/>
        </p:nvCxnSpPr>
        <p:spPr>
          <a:xfrm flipV="1">
            <a:off x="5112914" y="1763709"/>
            <a:ext cx="1734636" cy="64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avec flèche 35"/>
          <p:cNvCxnSpPr/>
          <p:nvPr/>
        </p:nvCxnSpPr>
        <p:spPr>
          <a:xfrm flipH="1">
            <a:off x="7689633" y="2669966"/>
            <a:ext cx="12879" cy="169793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avec flèche 41"/>
          <p:cNvCxnSpPr/>
          <p:nvPr/>
        </p:nvCxnSpPr>
        <p:spPr>
          <a:xfrm flipH="1" flipV="1">
            <a:off x="8835520" y="1947277"/>
            <a:ext cx="1320416" cy="1385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45"/>
          <p:cNvSpPr txBox="1"/>
          <p:nvPr/>
        </p:nvSpPr>
        <p:spPr>
          <a:xfrm>
            <a:off x="9081954" y="1448061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>
                <a:solidFill>
                  <a:srgbClr val="FF0000"/>
                </a:solidFill>
                <a:latin typeface="Bernard MT Condensed" panose="02050806060905020404" pitchFamily="18" charset="0"/>
              </a:rPr>
              <a:t>9</a:t>
            </a:r>
            <a:r>
              <a:rPr lang="fr-FR" sz="2000" b="1" dirty="0" smtClean="0">
                <a:solidFill>
                  <a:srgbClr val="FF0000"/>
                </a:solidFill>
                <a:latin typeface="Bernard MT Condensed" panose="02050806060905020404" pitchFamily="18" charset="0"/>
              </a:rPr>
              <a:t>V</a:t>
            </a:r>
            <a:endParaRPr lang="fr-FR" sz="2000" b="1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cxnSp>
        <p:nvCxnSpPr>
          <p:cNvPr id="47" name="Connecteur droit avec flèche 46"/>
          <p:cNvCxnSpPr/>
          <p:nvPr/>
        </p:nvCxnSpPr>
        <p:spPr>
          <a:xfrm flipH="1">
            <a:off x="4587761" y="5595397"/>
            <a:ext cx="2101946" cy="57393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2846431" y="5712127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Protection</a:t>
            </a:r>
            <a:endParaRPr lang="fr-FR" dirty="0"/>
          </a:p>
        </p:txBody>
      </p:sp>
      <p:sp>
        <p:nvSpPr>
          <p:cNvPr id="52" name="Rectangle 51"/>
          <p:cNvSpPr/>
          <p:nvPr/>
        </p:nvSpPr>
        <p:spPr>
          <a:xfrm>
            <a:off x="1438342" y="3740050"/>
            <a:ext cx="160986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Trigger</a:t>
            </a:r>
            <a:endParaRPr lang="fr-FR" dirty="0"/>
          </a:p>
        </p:txBody>
      </p:sp>
      <p:cxnSp>
        <p:nvCxnSpPr>
          <p:cNvPr id="53" name="Connecteur droit avec flèche 52"/>
          <p:cNvCxnSpPr/>
          <p:nvPr/>
        </p:nvCxnSpPr>
        <p:spPr>
          <a:xfrm flipH="1" flipV="1">
            <a:off x="2189809" y="4854641"/>
            <a:ext cx="1172365" cy="74075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droit avec flèche 56"/>
          <p:cNvCxnSpPr/>
          <p:nvPr/>
        </p:nvCxnSpPr>
        <p:spPr>
          <a:xfrm flipV="1">
            <a:off x="2243272" y="2690767"/>
            <a:ext cx="532720" cy="84909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4269782" y="238956"/>
            <a:ext cx="826347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Synoptique moteur</a:t>
            </a:r>
            <a:endParaRPr lang="fr-FR" sz="5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Ellipse 25"/>
          <p:cNvSpPr/>
          <p:nvPr/>
        </p:nvSpPr>
        <p:spPr>
          <a:xfrm>
            <a:off x="10329524" y="1333771"/>
            <a:ext cx="1695718" cy="12547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Batterie</a:t>
            </a:r>
            <a:endParaRPr lang="fr-FR" dirty="0"/>
          </a:p>
        </p:txBody>
      </p:sp>
      <p:sp>
        <p:nvSpPr>
          <p:cNvPr id="29" name="ZoneTexte 28"/>
          <p:cNvSpPr txBox="1"/>
          <p:nvPr/>
        </p:nvSpPr>
        <p:spPr>
          <a:xfrm>
            <a:off x="5465312" y="5312017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Bernard MT Condensed" panose="02050806060905020404" pitchFamily="18" charset="0"/>
              </a:rPr>
              <a:t>5V</a:t>
            </a:r>
            <a:endParaRPr lang="fr-FR" sz="2000" b="1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0" name="ZoneTexte 29"/>
          <p:cNvSpPr txBox="1"/>
          <p:nvPr/>
        </p:nvSpPr>
        <p:spPr>
          <a:xfrm>
            <a:off x="2980816" y="4854641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Bernard MT Condensed" panose="02050806060905020404" pitchFamily="18" charset="0"/>
              </a:rPr>
              <a:t>5V</a:t>
            </a:r>
            <a:endParaRPr lang="fr-FR" sz="2000" b="1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2745654" y="3070725"/>
            <a:ext cx="625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Bernard MT Condensed" panose="02050806060905020404" pitchFamily="18" charset="0"/>
              </a:rPr>
              <a:t>3,3V</a:t>
            </a:r>
            <a:endParaRPr lang="fr-FR" sz="2000" b="1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5308346" y="1873180"/>
            <a:ext cx="153920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Tension de</a:t>
            </a:r>
          </a:p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commande</a:t>
            </a:r>
          </a:p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PWM 3,3V</a:t>
            </a:r>
            <a:endParaRPr lang="fr-FR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ZoneTexte 33"/>
          <p:cNvSpPr txBox="1"/>
          <p:nvPr/>
        </p:nvSpPr>
        <p:spPr>
          <a:xfrm>
            <a:off x="7834543" y="3265155"/>
            <a:ext cx="43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Bernard MT Condensed" panose="02050806060905020404" pitchFamily="18" charset="0"/>
              </a:rPr>
              <a:t>9V</a:t>
            </a:r>
            <a:endParaRPr lang="fr-FR" sz="2000" b="1" dirty="0">
              <a:solidFill>
                <a:srgbClr val="FF0000"/>
              </a:solidFill>
              <a:latin typeface="Bernard MT Condensed" panose="02050806060905020404" pitchFamily="18" charset="0"/>
            </a:endParaRPr>
          </a:p>
        </p:txBody>
      </p:sp>
      <p:sp>
        <p:nvSpPr>
          <p:cNvPr id="25" name="ZoneTexte 24"/>
          <p:cNvSpPr txBox="1"/>
          <p:nvPr/>
        </p:nvSpPr>
        <p:spPr>
          <a:xfrm>
            <a:off x="8636432" y="2055062"/>
            <a:ext cx="1693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alimentation</a:t>
            </a:r>
            <a:endParaRPr lang="fr-FR" sz="2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811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1600" y="5938203"/>
            <a:ext cx="551167" cy="697513"/>
          </a:xfrm>
        </p:spPr>
        <p:txBody>
          <a:bodyPr/>
          <a:lstStyle/>
          <a:p>
            <a:fld id="{D57F1E4F-1CFF-5643-939E-217C01CDF565}" type="slidenum">
              <a:rPr lang="en-US" sz="4000" smtClean="0"/>
              <a:pPr/>
              <a:t>9</a:t>
            </a:fld>
            <a:endParaRPr lang="en-US" sz="4000" dirty="0"/>
          </a:p>
        </p:txBody>
      </p:sp>
      <p:sp>
        <p:nvSpPr>
          <p:cNvPr id="5" name="Rectangle 4"/>
          <p:cNvSpPr/>
          <p:nvPr/>
        </p:nvSpPr>
        <p:spPr>
          <a:xfrm>
            <a:off x="3616198" y="5014873"/>
            <a:ext cx="51773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spc="50" dirty="0" smtClean="0">
                <a:ln w="0"/>
                <a:solidFill>
                  <a:schemeClr val="accent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II  – Avancement</a:t>
            </a:r>
            <a:endParaRPr lang="fr-FR" sz="5400" b="1" spc="50" dirty="0">
              <a:ln w="0"/>
              <a:solidFill>
                <a:schemeClr val="accent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057117">
            <a:off x="4888460" y="919189"/>
            <a:ext cx="2632789" cy="369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2493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5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TC103457496[[fn=Parallaxe]]</Template>
  <TotalTime>2173</TotalTime>
  <Words>229</Words>
  <Application>Microsoft Office PowerPoint</Application>
  <PresentationFormat>Grand écran</PresentationFormat>
  <Paragraphs>107</Paragraphs>
  <Slides>19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4" baseType="lpstr">
      <vt:lpstr>Arial</vt:lpstr>
      <vt:lpstr>Bernard MT Condensed</vt:lpstr>
      <vt:lpstr>Calibri</vt:lpstr>
      <vt:lpstr>Corbel</vt:lpstr>
      <vt:lpstr>Parallaxe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Programmation</dc:title>
  <dc:creator>françois bourree</dc:creator>
  <cp:lastModifiedBy>Charles Bourrée</cp:lastModifiedBy>
  <cp:revision>132</cp:revision>
  <dcterms:created xsi:type="dcterms:W3CDTF">2014-05-24T15:32:48Z</dcterms:created>
  <dcterms:modified xsi:type="dcterms:W3CDTF">2015-11-04T19:11:56Z</dcterms:modified>
</cp:coreProperties>
</file>